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8F8F8"/>
    <a:srgbClr val="000000"/>
    <a:srgbClr val="6600CC"/>
    <a:srgbClr val="009900"/>
    <a:srgbClr val="FF3300"/>
    <a:srgbClr val="33CC33"/>
    <a:srgbClr val="997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2" name="Freeform 50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CA" alt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CA" altLang="en-US" noProof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5B2C105-ACAF-4761-AF0F-9C3B32DD08E0}" type="slidenum">
              <a:rPr lang="en-CA" altLang="en-US"/>
              <a:pPr/>
              <a:t>‹#›</a:t>
            </a:fld>
            <a:endParaRPr lang="en-CA" altLang="en-US"/>
          </a:p>
        </p:txBody>
      </p:sp>
      <p:grpSp>
        <p:nvGrpSpPr>
          <p:cNvPr id="3132" name="Group 60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3100" name="Freeform 28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1" name="Freeform 29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2" name="Freeform 30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grpSp>
          <p:nvGrpSpPr>
            <p:cNvPr id="3129" name="Group 57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3103" name="Freeform 31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04" name="Freeform 32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05" name="Freeform 33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06" name="Freeform 34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07" name="Freeform 35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</p:grpSp>
      <p:grpSp>
        <p:nvGrpSpPr>
          <p:cNvPr id="3131" name="Group 59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3109" name="Freeform 37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0" name="Freeform 38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1" name="Freeform 39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grpSp>
          <p:nvGrpSpPr>
            <p:cNvPr id="3130" name="Group 58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3112" name="Freeform 40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13" name="Freeform 41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14" name="Freeform 42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15" name="Freeform 43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16" name="Freeform 44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</p:grpSp>
      <p:sp>
        <p:nvSpPr>
          <p:cNvPr id="3117" name="Freeform 45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121" name="Freeform 4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FF4BB-440B-47EC-887D-01EC3DA5406D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491827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CA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11246F-72F6-43C2-AE73-40629D0A861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106545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79CA7-D7CB-4BFE-ABAF-3B0C17B2C7E3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759254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20BCB-0837-4107-9DCB-3EB9E1134EFD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299995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B83DF-1726-4924-BE39-E2A8FF7AA16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82359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89940-F075-46EC-917C-0AD29AFBE1D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223035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478618-EB24-4508-81E4-A5C2E9B5A513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73994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666B7B-E543-4A29-ACBC-A001A01E651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101146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0591B5-114C-4768-A2CB-D2831B959173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562671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479875-8125-42D3-A0B2-503982DD80F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535177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" name="Freeform 24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text styles</a:t>
            </a:r>
          </a:p>
          <a:p>
            <a:pPr lvl="1"/>
            <a:r>
              <a:rPr lang="en-CA" altLang="en-US"/>
              <a:t>Second level</a:t>
            </a:r>
          </a:p>
          <a:p>
            <a:pPr lvl="2"/>
            <a:r>
              <a:rPr lang="en-CA" altLang="en-US"/>
              <a:t>Third level</a:t>
            </a:r>
          </a:p>
          <a:p>
            <a:pPr lvl="3"/>
            <a:r>
              <a:rPr lang="en-CA" altLang="en-US"/>
              <a:t>Fourth level</a:t>
            </a:r>
          </a:p>
          <a:p>
            <a:pPr lvl="4"/>
            <a:r>
              <a:rPr lang="en-CA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CA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D64B8E0B-0380-47C8-8C19-8FC67EC84A94}" type="slidenum">
              <a:rPr lang="en-CA" altLang="en-US"/>
              <a:pPr/>
              <a:t>‹#›</a:t>
            </a:fld>
            <a:endParaRPr lang="en-CA" altLang="en-US"/>
          </a:p>
        </p:txBody>
      </p:sp>
      <p:sp>
        <p:nvSpPr>
          <p:cNvPr id="1051" name="Freeform 27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053" name="Freeform 2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CA"/>
          </a:p>
        </p:txBody>
      </p:sp>
      <p:grpSp>
        <p:nvGrpSpPr>
          <p:cNvPr id="1166" name="Group 142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46" name="Freeform 22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47" name="Freeform 23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49" name="Freeform 25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50" name="Freeform 26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57" name="Freeform 33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58" name="Freeform 34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59" name="Freeform 35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60" name="Freeform 36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61" name="Freeform 37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grpSp>
          <p:nvGrpSpPr>
            <p:cNvPr id="1161" name="Group 137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152" name="Group 128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3" name="Freeform 49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77" name="Freeform 5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80" name="Freeform 56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sp>
            <p:nvSpPr>
              <p:cNvPr id="1070" name="Freeform 46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74" name="Freeform 50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75" name="Freeform 51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grpSp>
            <p:nvGrpSpPr>
              <p:cNvPr id="1150" name="Group 126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56" name="Freeform 32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69" name="Freeform 45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71" name="Freeform 47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72" name="Freeform 48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76" name="Freeform 52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78" name="Freeform 5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79" name="Freeform 5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81" name="Freeform 57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</p:grpSp>
      </p:grpSp>
      <p:grpSp>
        <p:nvGrpSpPr>
          <p:cNvPr id="1160" name="Group 136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52" name="Freeform 2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83" name="Freeform 5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1165" name="Group 141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156" name="Group 132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54" name="Freeform 30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grpSp>
            <p:nvGrpSpPr>
              <p:cNvPr id="1155" name="Group 131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55" name="Freeform 31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62" name="Freeform 38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63" name="Freeform 39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64" name="Freeform 40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65" name="Freeform 41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66" name="Freeform 42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67" name="Freeform 43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6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</p:grpSp>
        <p:sp>
          <p:nvSpPr>
            <p:cNvPr id="1164" name="Line 140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Charities Lottery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Jaime Libaque, </a:t>
            </a:r>
            <a:r>
              <a:rPr lang="en-US" sz="2000" dirty="0"/>
              <a:t>FDD, PGK, PFN</a:t>
            </a:r>
            <a:endParaRPr lang="en-CA" dirty="0"/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738453" y="5905500"/>
            <a:ext cx="60325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i="1" kern="0" dirty="0">
                <a:solidFill>
                  <a:srgbClr val="0000CC"/>
                </a:solidFill>
              </a:rPr>
              <a:t>“ Think of the possibilities..”</a:t>
            </a:r>
            <a:endParaRPr lang="en-CA" i="1" kern="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820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2192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Giving to Charities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696200" cy="3505200"/>
          </a:xfrm>
        </p:spPr>
        <p:txBody>
          <a:bodyPr/>
          <a:lstStyle/>
          <a:p>
            <a:r>
              <a:rPr lang="en-US" dirty="0"/>
              <a:t>Arthritis Society</a:t>
            </a:r>
          </a:p>
          <a:p>
            <a:r>
              <a:rPr lang="en-US" dirty="0"/>
              <a:t>Special Olympics Ontario</a:t>
            </a:r>
          </a:p>
          <a:p>
            <a:r>
              <a:rPr lang="en-US" dirty="0"/>
              <a:t>Ontario Conference Catholic Bishops</a:t>
            </a:r>
          </a:p>
          <a:p>
            <a:r>
              <a:rPr lang="en-US" dirty="0"/>
              <a:t>Local Churches </a:t>
            </a:r>
          </a:p>
          <a:p>
            <a:r>
              <a:rPr lang="en-US" dirty="0"/>
              <a:t>Youth groups</a:t>
            </a:r>
          </a:p>
          <a:p>
            <a:r>
              <a:rPr lang="en-US" dirty="0"/>
              <a:t>Vocations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743200" y="5562600"/>
            <a:ext cx="4495800" cy="762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i="1" kern="0" dirty="0">
                <a:solidFill>
                  <a:srgbClr val="FF0000"/>
                </a:solidFill>
              </a:rPr>
              <a:t>Can we give more ?</a:t>
            </a:r>
          </a:p>
        </p:txBody>
      </p:sp>
    </p:spTree>
    <p:extLst>
      <p:ext uri="{BB962C8B-B14F-4D97-AF65-F5344CB8AC3E}">
        <p14:creationId xmlns:p14="http://schemas.microsoft.com/office/powerpoint/2010/main" val="1100960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6870700" cy="685800"/>
          </a:xfrm>
        </p:spPr>
        <p:txBody>
          <a:bodyPr/>
          <a:lstStyle/>
          <a:p>
            <a:r>
              <a:rPr lang="en-US" sz="3200" i="1" dirty="0">
                <a:solidFill>
                  <a:srgbClr val="FF0000"/>
                </a:solidFill>
              </a:rPr>
              <a:t>We can…and SHOULD do better</a:t>
            </a:r>
            <a:endParaRPr lang="en-CA" sz="3200" i="1" dirty="0">
              <a:solidFill>
                <a:srgbClr val="FF00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1828800" y="1828800"/>
            <a:ext cx="0" cy="3429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Connector 5"/>
          <p:cNvCxnSpPr/>
          <p:nvPr/>
        </p:nvCxnSpPr>
        <p:spPr bwMode="auto">
          <a:xfrm>
            <a:off x="1828800" y="5257800"/>
            <a:ext cx="6400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Box 6"/>
          <p:cNvSpPr txBox="1"/>
          <p:nvPr/>
        </p:nvSpPr>
        <p:spPr>
          <a:xfrm>
            <a:off x="6019800" y="5454134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2019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1644134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$</a:t>
            </a:r>
            <a:endParaRPr lang="en-CA" dirty="0"/>
          </a:p>
        </p:txBody>
      </p:sp>
      <p:grpSp>
        <p:nvGrpSpPr>
          <p:cNvPr id="21" name="Group 20"/>
          <p:cNvGrpSpPr/>
          <p:nvPr/>
        </p:nvGrpSpPr>
        <p:grpSpPr>
          <a:xfrm>
            <a:off x="2209800" y="2209800"/>
            <a:ext cx="4191000" cy="2209800"/>
            <a:chOff x="2209800" y="2209800"/>
            <a:chExt cx="4191000" cy="2209800"/>
          </a:xfrm>
        </p:grpSpPr>
        <p:cxnSp>
          <p:nvCxnSpPr>
            <p:cNvPr id="10" name="Straight Connector 9"/>
            <p:cNvCxnSpPr/>
            <p:nvPr/>
          </p:nvCxnSpPr>
          <p:spPr bwMode="auto">
            <a:xfrm>
              <a:off x="2209800" y="2209800"/>
              <a:ext cx="76200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2971800" y="2590800"/>
              <a:ext cx="685800" cy="838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3657600" y="3429000"/>
              <a:ext cx="990600" cy="304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4648200" y="3733800"/>
              <a:ext cx="914400" cy="457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5562600" y="4191000"/>
              <a:ext cx="838200" cy="228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0" name="Straight Connector 19"/>
          <p:cNvCxnSpPr/>
          <p:nvPr/>
        </p:nvCxnSpPr>
        <p:spPr bwMode="auto">
          <a:xfrm>
            <a:off x="6400800" y="2013466"/>
            <a:ext cx="0" cy="3091934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>
            <a:off x="6400800" y="4419600"/>
            <a:ext cx="990600" cy="457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>
            <a:off x="6400800" y="4419600"/>
            <a:ext cx="9906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Connector 26"/>
          <p:cNvCxnSpPr/>
          <p:nvPr/>
        </p:nvCxnSpPr>
        <p:spPr bwMode="auto">
          <a:xfrm flipV="1">
            <a:off x="6400800" y="3962400"/>
            <a:ext cx="990600" cy="457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Box 27"/>
          <p:cNvSpPr txBox="1"/>
          <p:nvPr/>
        </p:nvSpPr>
        <p:spPr>
          <a:xfrm>
            <a:off x="7696200" y="54218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46757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Next Steps</a:t>
            </a:r>
            <a:br>
              <a:rPr lang="en-US" dirty="0">
                <a:solidFill>
                  <a:srgbClr val="FF0000"/>
                </a:solidFill>
              </a:rPr>
            </a:b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homework during Summer 2019</a:t>
            </a:r>
          </a:p>
          <a:p>
            <a:pPr lvl="1"/>
            <a:r>
              <a:rPr lang="en-US" dirty="0"/>
              <a:t>Work with District Deputies, GKs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Have a plan for the Fall 2019</a:t>
            </a:r>
          </a:p>
          <a:p>
            <a:endParaRPr lang="en-US" dirty="0"/>
          </a:p>
          <a:p>
            <a:r>
              <a:rPr lang="en-US" dirty="0"/>
              <a:t>Provide incentives to increase sales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81121324"/>
      </p:ext>
    </p:extLst>
  </p:cSld>
  <p:clrMapOvr>
    <a:masterClrMapping/>
  </p:clrMapOvr>
</p:sld>
</file>

<file path=ppt/theme/theme1.xml><?xml version="1.0" encoding="utf-8"?>
<a:theme xmlns:a="http://schemas.openxmlformats.org/drawingml/2006/main" name="Crayons_design_slides">
  <a:themeElements>
    <a:clrScheme name="Office Theme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Office Them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Crayons_design_slides</Template>
  <TotalTime>36</TotalTime>
  <Words>74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Comic Sans MS</vt:lpstr>
      <vt:lpstr>Crayons_design_slides</vt:lpstr>
      <vt:lpstr>Charities Lottery</vt:lpstr>
      <vt:lpstr>Giving to Charities</vt:lpstr>
      <vt:lpstr>We can…and SHOULD do better</vt:lpstr>
      <vt:lpstr>Next Steps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Charities Lottery</dc:title>
  <dc:creator>Jaime</dc:creator>
  <cp:lastModifiedBy>Denis La Salle</cp:lastModifiedBy>
  <cp:revision>6</cp:revision>
  <cp:lastPrinted>1601-01-01T00:00:00Z</cp:lastPrinted>
  <dcterms:created xsi:type="dcterms:W3CDTF">2019-06-24T14:45:20Z</dcterms:created>
  <dcterms:modified xsi:type="dcterms:W3CDTF">2019-07-03T15:32:58Z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TC102037651033</vt:lpwstr>
  </property>
</Properties>
</file>